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HK Grotesk Medium" charset="1" panose="00000600000000000000"/>
      <p:regular r:id="rId14"/>
    </p:embeddedFont>
    <p:embeddedFont>
      <p:font typeface="HK Grotesk Medium Bold" charset="1" panose="00000700000000000000"/>
      <p:regular r:id="rId15"/>
    </p:embeddedFont>
    <p:embeddedFont>
      <p:font typeface="HK Grotesk Medium Italics" charset="1" panose="00000600000000000000"/>
      <p:regular r:id="rId16"/>
    </p:embeddedFont>
    <p:embeddedFont>
      <p:font typeface="HK Grotesk Medium Bold Italics" charset="1" panose="00000700000000000000"/>
      <p:regular r:id="rId17"/>
    </p:embeddedFont>
    <p:embeddedFont>
      <p:font typeface="Halant Medium" charset="1" panose="00000600000000000000"/>
      <p:regular r:id="rId18"/>
    </p:embeddedFont>
    <p:embeddedFont>
      <p:font typeface="Halant Medium Bold" charset="1" panose="00000700000000000000"/>
      <p:regular r:id="rId19"/>
    </p:embeddedFont>
    <p:embeddedFont>
      <p:font typeface="Canva Sans" charset="1" panose="020B0503030501040103"/>
      <p:regular r:id="rId20"/>
    </p:embeddedFont>
    <p:embeddedFont>
      <p:font typeface="Canva Sans Bold" charset="1" panose="020B0803030501040103"/>
      <p:regular r:id="rId21"/>
    </p:embeddedFont>
    <p:embeddedFont>
      <p:font typeface="Canva Sans Italics" charset="1" panose="020B05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Times New Roman" charset="1" panose="02030502070405020303"/>
      <p:regular r:id="rId24"/>
    </p:embeddedFont>
    <p:embeddedFont>
      <p:font typeface="Times New Roman Bold" charset="1" panose="02030802070405020303"/>
      <p:regular r:id="rId25"/>
    </p:embeddedFont>
    <p:embeddedFont>
      <p:font typeface="Times New Roman Italics" charset="1" panose="02030502070405090303"/>
      <p:regular r:id="rId26"/>
    </p:embeddedFont>
    <p:embeddedFont>
      <p:font typeface="Times New Roman Bold Italics" charset="1" panose="02030802070405090303"/>
      <p:regular r:id="rId27"/>
    </p:embeddedFont>
    <p:embeddedFont>
      <p:font typeface="Times New Roman Medium" charset="1" panose="02030502070405020303"/>
      <p:regular r:id="rId28"/>
    </p:embeddedFont>
    <p:embeddedFont>
      <p:font typeface="Times New Roman Medium Italics" charset="1" panose="02030502070405090303"/>
      <p:regular r:id="rId29"/>
    </p:embeddedFont>
    <p:embeddedFont>
      <p:font typeface="Times New Roman Semi-Bold" charset="1" panose="02030702070405020303"/>
      <p:regular r:id="rId30"/>
    </p:embeddedFont>
    <p:embeddedFont>
      <p:font typeface="Times New Roman Semi-Bold Italics" charset="1" panose="02030702070405090303"/>
      <p:regular r:id="rId31"/>
    </p:embeddedFont>
    <p:embeddedFont>
      <p:font typeface="Times New Roman Ultra-Bold" charset="1" panose="020309020704050203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52" Target="slides/slide20.xml" Type="http://schemas.openxmlformats.org/officeDocument/2006/relationships/slide"/><Relationship Id="rId53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1.png" Type="http://schemas.openxmlformats.org/officeDocument/2006/relationships/image"/><Relationship Id="rId12" Target="../media/image2.pn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3.png" Type="http://schemas.openxmlformats.org/officeDocument/2006/relationships/image"/><Relationship Id="rId5" Target="../media/image44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openai.com/blog/clip/" TargetMode="External" Type="http://schemas.openxmlformats.org/officeDocument/2006/relationships/hyperlink"/><Relationship Id="rId3" Target="https://blog.salesforceairesearch.com/blip-bootstrapping-language-image-pretraining/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624184">
            <a:off x="9444916" y="597859"/>
            <a:ext cx="9054625" cy="805861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80524" y="4493817"/>
            <a:ext cx="7232756" cy="121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40"/>
              </a:lnSpc>
              <a:spcBef>
                <a:spcPct val="0"/>
              </a:spcBef>
            </a:pPr>
            <a:r>
              <a:rPr lang="en-US" sz="7100">
                <a:solidFill>
                  <a:srgbClr val="731F7D"/>
                </a:solidFill>
                <a:latin typeface="Assistant Regular Bold"/>
              </a:rPr>
              <a:t>Images to Prompts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1150" y="477231"/>
            <a:ext cx="10887118" cy="414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323"/>
              </a:lnSpc>
            </a:pPr>
            <a:r>
              <a:rPr lang="en-US" sz="13833">
                <a:solidFill>
                  <a:srgbClr val="000000"/>
                </a:solidFill>
                <a:latin typeface="HK Grotesk Bold"/>
              </a:rPr>
              <a:t>Stable Diffusion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017281">
            <a:off x="-404470" y="6112600"/>
            <a:ext cx="1811240" cy="17161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10567437">
            <a:off x="8318474" y="7909607"/>
            <a:ext cx="3789612" cy="36238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7274931"/>
            <a:ext cx="10823976" cy="265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lant Medium"/>
              </a:rPr>
              <a:t>Group 07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lant Medium"/>
              </a:rPr>
              <a:t>Aman Patel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lant Medium"/>
              </a:rPr>
              <a:t>Kamal Panchal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lant Medium"/>
              </a:rPr>
              <a:t> Praveen Thanniru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lant Medium"/>
              </a:rPr>
              <a:t>Rahul Parupati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90082" y="5143500"/>
            <a:ext cx="6956806" cy="495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733469" y="114300"/>
            <a:ext cx="6773481" cy="495582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5277" y="441548"/>
            <a:ext cx="8115300" cy="90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47"/>
              </a:lnSpc>
            </a:pPr>
            <a:r>
              <a:rPr lang="en-US" sz="5972">
                <a:solidFill>
                  <a:srgbClr val="000000"/>
                </a:solidFill>
                <a:latin typeface="HK Grotesk Bold"/>
              </a:rPr>
              <a:t>CLIP explained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905" y="1701412"/>
            <a:ext cx="10554564" cy="7556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T</a:t>
            </a:r>
            <a:r>
              <a:rPr lang="en-US" sz="2859" spc="-28">
                <a:solidFill>
                  <a:srgbClr val="000000"/>
                </a:solidFill>
                <a:latin typeface="Assistant Regular"/>
              </a:rPr>
              <a:t>he model receives a batch of N &lt;image-text&gt; pairs.</a:t>
            </a:r>
          </a:p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The Text Encoder is a standard Transformer model with GPT2-style modifications. The Image Encoder can be either a ResNet or a Vision Transformer.</a:t>
            </a:r>
          </a:p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For every image in the batch, the Image Encoder computes an image vector. The first image corresponds to the I1 vector, the second to I2 , and so on.</a:t>
            </a:r>
          </a:p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Similarly, the textual descriptions are squashed into text embeddings [T1, T2 … TN]</a:t>
            </a:r>
          </a:p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 In a contrastive fashion, a matrix will be created such that the best possible image prompt pairs will be formed on diagonal.</a:t>
            </a:r>
          </a:p>
          <a:p>
            <a:pPr marL="617415" indent="-308708" lvl="1">
              <a:lnSpc>
                <a:spcPts val="4003"/>
              </a:lnSpc>
              <a:spcBef>
                <a:spcPct val="0"/>
              </a:spcBef>
              <a:buFont typeface="Arial"/>
              <a:buChar char="•"/>
            </a:pPr>
            <a:r>
              <a:rPr lang="en-US" sz="2859" spc="-28">
                <a:solidFill>
                  <a:srgbClr val="000000"/>
                </a:solidFill>
                <a:latin typeface="Assistant Regular"/>
              </a:rPr>
              <a:t>Zero shot predictions can be done on trained CLIP model by passing label texts to the text encoder and testing with unseen image.</a:t>
            </a:r>
          </a:p>
          <a:p>
            <a:pPr>
              <a:lnSpc>
                <a:spcPts val="400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5504" y="593187"/>
            <a:ext cx="15656991" cy="9100626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83" t="14309" r="283" b="0"/>
          <a:stretch>
            <a:fillRect/>
          </a:stretch>
        </p:blipFill>
        <p:spPr>
          <a:xfrm flipH="false" flipV="false" rot="0">
            <a:off x="9389995" y="148800"/>
            <a:ext cx="8592969" cy="46352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46683" y="5943649"/>
            <a:ext cx="11594634" cy="418925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0971" y="232719"/>
            <a:ext cx="7928627" cy="75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0"/>
              </a:lnSpc>
            </a:pPr>
            <a:r>
              <a:rPr lang="en-US" sz="5067">
                <a:solidFill>
                  <a:srgbClr val="4D1354"/>
                </a:solidFill>
                <a:latin typeface="HK Grotesk Bold"/>
              </a:rPr>
              <a:t>Training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0971" y="4109585"/>
            <a:ext cx="7928627" cy="755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1"/>
              </a:lnSpc>
            </a:pPr>
            <a:r>
              <a:rPr lang="en-US" sz="5060">
                <a:solidFill>
                  <a:srgbClr val="4D1354"/>
                </a:solidFill>
                <a:latin typeface="HK Grotesk Bold"/>
              </a:rPr>
              <a:t>Sentence Transformer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0838" y="1191951"/>
            <a:ext cx="8686487" cy="254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7046" indent="-338523" lvl="1">
              <a:lnSpc>
                <a:spcPts val="5142"/>
              </a:lnSpc>
              <a:buFont typeface="Arial"/>
              <a:buChar char="•"/>
            </a:pPr>
            <a:r>
              <a:rPr lang="en-US" sz="3135" spc="-31">
                <a:solidFill>
                  <a:srgbClr val="000000"/>
                </a:solidFill>
                <a:latin typeface="Assistant Regular"/>
              </a:rPr>
              <a:t>We used 154320 image prompt pairs available in kaggle to finetune our custom proposed models.</a:t>
            </a:r>
          </a:p>
          <a:p>
            <a:pPr marL="677046" indent="-338523" lvl="1">
              <a:lnSpc>
                <a:spcPts val="5142"/>
              </a:lnSpc>
              <a:buFont typeface="Arial"/>
              <a:buChar char="•"/>
            </a:pPr>
            <a:r>
              <a:rPr lang="en-US" sz="3135" spc="-31">
                <a:solidFill>
                  <a:srgbClr val="000000"/>
                </a:solidFill>
                <a:latin typeface="Assistant Regular"/>
              </a:rPr>
              <a:t>These images are generated by those corresponding prompts using Stable Diffusion 2.0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971" y="4994934"/>
            <a:ext cx="17677928" cy="6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7046" indent="-338523" lvl="1">
              <a:lnSpc>
                <a:spcPts val="5142"/>
              </a:lnSpc>
              <a:spcBef>
                <a:spcPct val="0"/>
              </a:spcBef>
              <a:buFont typeface="Arial"/>
              <a:buChar char="•"/>
            </a:pPr>
            <a:r>
              <a:rPr lang="en-US" sz="3135" spc="-31" u="none">
                <a:solidFill>
                  <a:srgbClr val="000000"/>
                </a:solidFill>
                <a:latin typeface="Assistant Regular"/>
              </a:rPr>
              <a:t>SentenceTransformers is a Python framework for state-of-the-art sentence, text and image embeddings.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37763" y="3719388"/>
            <a:ext cx="10012473" cy="508237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1539" y="376323"/>
            <a:ext cx="9645093" cy="10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3"/>
              </a:lnSpc>
            </a:pPr>
            <a:r>
              <a:rPr lang="en-US" sz="7079">
                <a:solidFill>
                  <a:srgbClr val="4D1354"/>
                </a:solidFill>
                <a:latin typeface="HK Grotesk Bold"/>
              </a:rPr>
              <a:t>Proposed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1309" y="1805866"/>
            <a:ext cx="17171444" cy="2358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4"/>
              </a:lnSpc>
            </a:pPr>
            <a:r>
              <a:rPr lang="en-US" sz="4094" spc="-40">
                <a:solidFill>
                  <a:srgbClr val="000000"/>
                </a:solidFill>
                <a:latin typeface="Assistant Regular Bold"/>
              </a:rPr>
              <a:t>Customized </a:t>
            </a:r>
            <a:r>
              <a:rPr lang="en-US" sz="4094" spc="-40">
                <a:solidFill>
                  <a:srgbClr val="880A72"/>
                </a:solidFill>
                <a:latin typeface="Assistant Regular Bold"/>
              </a:rPr>
              <a:t>Vision Transformer</a:t>
            </a:r>
            <a:r>
              <a:rPr lang="en-US" sz="4094" spc="-40">
                <a:solidFill>
                  <a:srgbClr val="93571D"/>
                </a:solidFill>
                <a:latin typeface="Assistant Regular Bold"/>
              </a:rPr>
              <a:t> </a:t>
            </a:r>
            <a:r>
              <a:rPr lang="en-US" sz="4094" spc="-40">
                <a:solidFill>
                  <a:srgbClr val="000000"/>
                </a:solidFill>
                <a:latin typeface="Assistant Regular Bold"/>
              </a:rPr>
              <a:t>- replaced final classification head with 3 fully connected layers separated by Dropout and GELU activation function.</a:t>
            </a:r>
          </a:p>
          <a:p>
            <a:pPr>
              <a:lnSpc>
                <a:spcPts val="3521"/>
              </a:lnSpc>
            </a:pPr>
          </a:p>
          <a:p>
            <a:pPr>
              <a:lnSpc>
                <a:spcPts val="3663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094169">
            <a:off x="15674467" y="6305083"/>
            <a:ext cx="6176663" cy="590643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33963" y="9210675"/>
            <a:ext cx="16765382" cy="64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37"/>
              </a:lnSpc>
            </a:pPr>
            <a:r>
              <a:rPr lang="en-US" sz="3997" spc="-39">
                <a:solidFill>
                  <a:srgbClr val="000000"/>
                </a:solidFill>
                <a:latin typeface="Assistant Regular Bold"/>
              </a:rPr>
              <a:t>ViT Backbone + Customized fully connected layers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11958" y="1848091"/>
            <a:ext cx="15864084" cy="784535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flipV="true">
            <a:off x="4977076" y="3428210"/>
            <a:ext cx="1304169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087199" y="2682063"/>
            <a:ext cx="2743185" cy="5760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281523" y="3000045"/>
            <a:ext cx="3846448" cy="932527"/>
            <a:chOff x="0" y="0"/>
            <a:chExt cx="1013056" cy="24560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1013056" cy="245604"/>
            </a:xfrm>
            <a:custGeom>
              <a:avLst/>
              <a:gdLst/>
              <a:ahLst/>
              <a:cxnLst/>
              <a:rect r="r" b="b" t="t" l="l"/>
              <a:pathLst>
                <a:path h="245604" w="1013056">
                  <a:moveTo>
                    <a:pt x="0" y="0"/>
                  </a:moveTo>
                  <a:lnTo>
                    <a:pt x="1013056" y="0"/>
                  </a:lnTo>
                  <a:lnTo>
                    <a:pt x="1013056" y="245604"/>
                  </a:lnTo>
                  <a:lnTo>
                    <a:pt x="0" y="245604"/>
                  </a:ln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Times New Roman"/>
                </a:rPr>
                <a:t>Custom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true" rot="-2456185">
            <a:off x="7876431" y="1027444"/>
            <a:ext cx="3245692" cy="91690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745744" y="19092"/>
            <a:ext cx="5304587" cy="1033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8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ssistant Regular Bold"/>
              </a:rPr>
              <a:t>3 fully connected layers with final layer consisting 384 units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63736" y="1357970"/>
            <a:ext cx="2825117" cy="20550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60563" y="1570110"/>
            <a:ext cx="2952456" cy="22331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18831" y="4634047"/>
            <a:ext cx="1435921" cy="143592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11500105" y="4464319"/>
            <a:ext cx="1628556" cy="1404629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>
            <a:off x="4836791" y="3803241"/>
            <a:ext cx="0" cy="8308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7" id="7"/>
          <p:cNvSpPr/>
          <p:nvPr/>
        </p:nvSpPr>
        <p:spPr>
          <a:xfrm>
            <a:off x="12276294" y="3412987"/>
            <a:ext cx="38089" cy="9393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6148233">
            <a:off x="15389950" y="5506377"/>
            <a:ext cx="6861060" cy="656088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-6864442">
            <a:off x="15662651" y="-1623462"/>
            <a:ext cx="7027814" cy="62547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9490257">
            <a:off x="-1704118" y="8880730"/>
            <a:ext cx="2546291" cy="241261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720531" y="7257600"/>
            <a:ext cx="6232521" cy="842141"/>
            <a:chOff x="0" y="0"/>
            <a:chExt cx="1641487" cy="221798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641487" cy="221798"/>
            </a:xfrm>
            <a:custGeom>
              <a:avLst/>
              <a:gdLst/>
              <a:ahLst/>
              <a:cxnLst/>
              <a:rect r="r" b="b" t="t" l="l"/>
              <a:pathLst>
                <a:path h="221798" w="1641487">
                  <a:moveTo>
                    <a:pt x="0" y="0"/>
                  </a:moveTo>
                  <a:lnTo>
                    <a:pt x="1641487" y="0"/>
                  </a:lnTo>
                  <a:lnTo>
                    <a:pt x="1641487" y="221798"/>
                  </a:lnTo>
                  <a:lnTo>
                    <a:pt x="0" y="22179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40606"/>
                  </a:solidFill>
                  <a:latin typeface="HK Grotesk Bold"/>
                </a:rPr>
                <a:t>Image Embedding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17173" y="7257600"/>
            <a:ext cx="6232521" cy="842141"/>
            <a:chOff x="0" y="0"/>
            <a:chExt cx="1641487" cy="221798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641487" cy="221798"/>
            </a:xfrm>
            <a:custGeom>
              <a:avLst/>
              <a:gdLst/>
              <a:ahLst/>
              <a:cxnLst/>
              <a:rect r="r" b="b" t="t" l="l"/>
              <a:pathLst>
                <a:path h="221798" w="1641487">
                  <a:moveTo>
                    <a:pt x="0" y="0"/>
                  </a:moveTo>
                  <a:lnTo>
                    <a:pt x="1641487" y="0"/>
                  </a:lnTo>
                  <a:lnTo>
                    <a:pt x="1641487" y="221798"/>
                  </a:lnTo>
                  <a:lnTo>
                    <a:pt x="0" y="221798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40606"/>
                  </a:solidFill>
                  <a:latin typeface="HK Grotesk Bold"/>
                </a:rPr>
                <a:t>Text Embedding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836791" y="6069968"/>
            <a:ext cx="0" cy="118763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12314383" y="5980912"/>
            <a:ext cx="19050" cy="12766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1147" y="8493821"/>
            <a:ext cx="2077015" cy="1126781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4298247" y="6942835"/>
            <a:ext cx="1038987" cy="411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1737767" y="6952187"/>
            <a:ext cx="1038987" cy="4114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62240" y="4728855"/>
            <a:ext cx="1029148" cy="113093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-1414780" y="1903831"/>
            <a:ext cx="623252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4AAD"/>
                </a:solidFill>
                <a:latin typeface="Assistant Regular Bold"/>
              </a:rPr>
              <a:t>Image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1376680" y="4931638"/>
            <a:ext cx="623252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4AAD"/>
                </a:solidFill>
                <a:latin typeface="Assistant Regular Bold"/>
              </a:rPr>
              <a:t>Custom ViT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612068" y="1965109"/>
            <a:ext cx="623252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4AAD"/>
                </a:solidFill>
                <a:latin typeface="Assistant Regular Bold"/>
              </a:rPr>
              <a:t>Prompt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55479" y="4556353"/>
            <a:ext cx="6232521" cy="10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4000">
                <a:solidFill>
                  <a:srgbClr val="004AAD"/>
                </a:solidFill>
                <a:latin typeface="Assistant Regular Bold"/>
              </a:rPr>
              <a:t>Sentence</a:t>
            </a:r>
          </a:p>
          <a:p>
            <a:pPr algn="ctr">
              <a:lnSpc>
                <a:spcPts val="3840"/>
              </a:lnSpc>
            </a:pPr>
            <a:r>
              <a:rPr lang="en-US" sz="4000">
                <a:solidFill>
                  <a:srgbClr val="004AAD"/>
                </a:solidFill>
                <a:latin typeface="Assistant Regular Bold"/>
              </a:rPr>
              <a:t>Transformer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1539" y="376323"/>
            <a:ext cx="9645093" cy="69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1"/>
              </a:lnSpc>
            </a:pPr>
            <a:r>
              <a:rPr lang="en-US" sz="4679">
                <a:solidFill>
                  <a:srgbClr val="4D1354"/>
                </a:solidFill>
                <a:latin typeface="HK Grotesk Bold"/>
              </a:rPr>
              <a:t>Custom ViT training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72622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75209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855841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55548" y="8595610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--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57021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14728" y="8687766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14383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0.8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375990" y="8640141"/>
            <a:ext cx="842532" cy="662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</a:pPr>
            <a:r>
              <a:rPr lang="en-US" sz="3909">
                <a:solidFill>
                  <a:srgbClr val="004AAD"/>
                </a:solidFill>
                <a:latin typeface="Assistant Regular Bold"/>
              </a:rPr>
              <a:t>--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0193" y="881132"/>
            <a:ext cx="5290322" cy="71637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1533" b="0"/>
          <a:stretch>
            <a:fillRect/>
          </a:stretch>
        </p:blipFill>
        <p:spPr>
          <a:xfrm flipH="false" flipV="false" rot="0">
            <a:off x="9975769" y="574381"/>
            <a:ext cx="6780779" cy="520078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80" t="5244" r="180" b="0"/>
          <a:stretch>
            <a:fillRect/>
          </a:stretch>
        </p:blipFill>
        <p:spPr>
          <a:xfrm flipH="false" flipV="false" rot="0">
            <a:off x="6136389" y="3174774"/>
            <a:ext cx="5896546" cy="442954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14300"/>
            <a:ext cx="6136389" cy="995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3"/>
              </a:lnSpc>
              <a:spcBef>
                <a:spcPct val="0"/>
              </a:spcBef>
            </a:pPr>
            <a:r>
              <a:rPr lang="en-US" sz="5809">
                <a:solidFill>
                  <a:srgbClr val="000000"/>
                </a:solidFill>
                <a:latin typeface="Assistant Regular Bold"/>
              </a:rPr>
              <a:t>Modeling(ResNet)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7978213"/>
            <a:ext cx="13868911" cy="207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Cosine Similarity of 50.619 %</a:t>
            </a: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Adaptive average pooling layer,Batch Normalization and Drop out layers are introduced in final layers.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094169">
            <a:off x="15655417" y="6305083"/>
            <a:ext cx="6176663" cy="590643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9490257">
            <a:off x="16746435" y="-631925"/>
            <a:ext cx="2546291" cy="2412611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70" t="0" r="1570" b="0"/>
          <a:stretch>
            <a:fillRect/>
          </a:stretch>
        </p:blipFill>
        <p:spPr>
          <a:xfrm flipH="false" flipV="false" rot="0">
            <a:off x="458158" y="1596483"/>
            <a:ext cx="7425209" cy="582807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987" r="0" b="1987"/>
          <a:stretch>
            <a:fillRect/>
          </a:stretch>
        </p:blipFill>
        <p:spPr>
          <a:xfrm flipH="false" flipV="false" rot="0">
            <a:off x="8486555" y="1596483"/>
            <a:ext cx="7683375" cy="582807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114300"/>
            <a:ext cx="7537330" cy="995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3"/>
              </a:lnSpc>
              <a:spcBef>
                <a:spcPct val="0"/>
              </a:spcBef>
            </a:pPr>
            <a:r>
              <a:rPr lang="en-US" sz="5809">
                <a:solidFill>
                  <a:srgbClr val="000000"/>
                </a:solidFill>
                <a:latin typeface="Assistant Regular Bold"/>
              </a:rPr>
              <a:t>Modeling(ResNet + Vit)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9088749">
            <a:off x="14728800" y="-1420943"/>
            <a:ext cx="3903561" cy="36986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89000"/>
          </a:blip>
          <a:srcRect l="0" t="0" r="0" b="0"/>
          <a:stretch>
            <a:fillRect/>
          </a:stretch>
        </p:blipFill>
        <p:spPr>
          <a:xfrm flipH="false" flipV="false" rot="313119">
            <a:off x="14695324" y="8566920"/>
            <a:ext cx="7846697" cy="750340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6265" y="7357881"/>
            <a:ext cx="15443038" cy="2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4594" indent="-357297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Assistant Regular Bold"/>
              </a:rPr>
              <a:t>ResNet50 has a strong structural bias towards local connections between adjacent layers due to its residual blocks.</a:t>
            </a:r>
          </a:p>
          <a:p>
            <a:pPr marL="714594" indent="-357297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Assistant Regular Bold"/>
              </a:rPr>
              <a:t> ViT has a higher inductive bias towards the input structure.</a:t>
            </a:r>
          </a:p>
          <a:p>
            <a:pPr marL="714594" indent="-357297" lvl="1">
              <a:lnSpc>
                <a:spcPts val="4633"/>
              </a:lnSpc>
              <a:buFont typeface="Arial"/>
              <a:buChar char="•"/>
            </a:pPr>
            <a:r>
              <a:rPr lang="en-US" sz="3309">
                <a:solidFill>
                  <a:srgbClr val="000000"/>
                </a:solidFill>
                <a:latin typeface="Assistant Regular Bold"/>
              </a:rPr>
              <a:t>the attention mechanism used in visual transformers allows them to selectively focus on relevant image regions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088749">
            <a:off x="14728800" y="-1420943"/>
            <a:ext cx="3903561" cy="369862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4055" y="437894"/>
            <a:ext cx="9235582" cy="111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32"/>
              </a:lnSpc>
            </a:pPr>
            <a:r>
              <a:rPr lang="en-US" sz="7400">
                <a:solidFill>
                  <a:srgbClr val="4D1354"/>
                </a:solidFill>
                <a:latin typeface="HK Grotesk Bold"/>
              </a:rPr>
              <a:t>Cosine Similarity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055" y="2121026"/>
            <a:ext cx="15329464" cy="683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7046" indent="-338523" lvl="1">
              <a:lnSpc>
                <a:spcPts val="6020"/>
              </a:lnSpc>
              <a:buFont typeface="Arial"/>
              <a:buChar char="•"/>
            </a:pPr>
            <a:r>
              <a:rPr lang="en-US" sz="3135" spc="-31">
                <a:solidFill>
                  <a:srgbClr val="000000"/>
                </a:solidFill>
                <a:latin typeface="Assistant Regular"/>
              </a:rPr>
              <a:t>Cosine similarity is a measure of similarity between two non-zero vectors of an inner product space that calculates the cosine of the angle between them, ranging from -1 (completely dissimilar) to 1 (completely similar). </a:t>
            </a:r>
          </a:p>
          <a:p>
            <a:pPr marL="677046" indent="-338523" lvl="1">
              <a:lnSpc>
                <a:spcPts val="6020"/>
              </a:lnSpc>
              <a:buFont typeface="Arial"/>
              <a:buChar char="•"/>
            </a:pPr>
            <a:r>
              <a:rPr lang="en-US" sz="3135" spc="-31">
                <a:solidFill>
                  <a:srgbClr val="000000"/>
                </a:solidFill>
                <a:latin typeface="Assistant Regular"/>
              </a:rPr>
              <a:t>In our work, cosine similarity is used as a performance metric to evaluate the quality of the image embeddings generated by the model, measuring the similarity between the model's output and the ground truth text embeddings. </a:t>
            </a:r>
          </a:p>
          <a:p>
            <a:pPr marL="677046" indent="-338523" lvl="1">
              <a:lnSpc>
                <a:spcPts val="6209"/>
              </a:lnSpc>
              <a:buFont typeface="Arial"/>
              <a:buChar char="•"/>
            </a:pPr>
            <a:r>
              <a:rPr lang="en-US" sz="3135" spc="-31">
                <a:solidFill>
                  <a:srgbClr val="000000"/>
                </a:solidFill>
                <a:latin typeface="Assistant Regular"/>
              </a:rPr>
              <a:t>Higher cosine similarity values indicate better model performance, as it means the generated embeddings are closer to the true embeddings, effectively representing the prompts.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9000"/>
          </a:blip>
          <a:srcRect l="0" t="0" r="0" b="0"/>
          <a:stretch>
            <a:fillRect/>
          </a:stretch>
        </p:blipFill>
        <p:spPr>
          <a:xfrm flipH="false" flipV="false" rot="313119">
            <a:off x="13635757" y="8078563"/>
            <a:ext cx="8275792" cy="7913726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55480" b="0"/>
          <a:stretch>
            <a:fillRect/>
          </a:stretch>
        </p:blipFill>
        <p:spPr>
          <a:xfrm flipH="false" flipV="false" rot="0">
            <a:off x="516492" y="1491676"/>
            <a:ext cx="6273050" cy="63407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4396" t="32035" r="0" b="28820"/>
          <a:stretch>
            <a:fillRect/>
          </a:stretch>
        </p:blipFill>
        <p:spPr>
          <a:xfrm flipH="false" flipV="false" rot="0">
            <a:off x="6665717" y="3429482"/>
            <a:ext cx="9724650" cy="30806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624184">
            <a:off x="13458814" y="-2033771"/>
            <a:ext cx="9054625" cy="805861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96974" y="282108"/>
            <a:ext cx="8115300" cy="105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0"/>
              </a:lnSpc>
            </a:pPr>
            <a:r>
              <a:rPr lang="en-US" sz="7000">
                <a:solidFill>
                  <a:srgbClr val="040606"/>
                </a:solidFill>
                <a:latin typeface="HK Grotesk Bold"/>
              </a:rPr>
              <a:t>Model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923" y="8071725"/>
            <a:ext cx="17994154" cy="174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9995" indent="-359997" lvl="1">
              <a:lnSpc>
                <a:spcPts val="4668"/>
              </a:lnSpc>
              <a:buFont typeface="Arial"/>
              <a:buChar char="•"/>
            </a:pPr>
            <a:r>
              <a:rPr lang="en-US" sz="3334" spc="-33">
                <a:solidFill>
                  <a:srgbClr val="040606"/>
                </a:solidFill>
                <a:latin typeface="Assistant Regular Bold"/>
              </a:rPr>
              <a:t>The fine-tuned model is then used to predict embeddings for the 7 test images provided by Kaggle.</a:t>
            </a:r>
          </a:p>
          <a:p>
            <a:pPr marL="719995" indent="-359997" lvl="1">
              <a:lnSpc>
                <a:spcPts val="4668"/>
              </a:lnSpc>
              <a:buFont typeface="Arial"/>
              <a:buChar char="•"/>
            </a:pPr>
            <a:r>
              <a:rPr lang="en-US" sz="3334" spc="-33">
                <a:solidFill>
                  <a:srgbClr val="040606"/>
                </a:solidFill>
                <a:latin typeface="Assistant Regular Bold"/>
              </a:rPr>
              <a:t>Generated 384 embeddings per image and in total 2688 embeddings were generated and submitted to the competition.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199663">
            <a:off x="12739250" y="-3256674"/>
            <a:ext cx="9366851" cy="89570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394911">
            <a:off x="16125490" y="7311630"/>
            <a:ext cx="5163362" cy="489228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897128"/>
            <a:ext cx="13753790" cy="573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Introduction</a:t>
            </a:r>
          </a:p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Competition Overview &amp; Goal</a:t>
            </a:r>
          </a:p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Data Sources</a:t>
            </a:r>
          </a:p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Model selection</a:t>
            </a:r>
          </a:p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Evaluation</a:t>
            </a:r>
          </a:p>
          <a:p>
            <a:pPr marL="1383303" indent="-691651" lvl="1">
              <a:lnSpc>
                <a:spcPts val="7560"/>
              </a:lnSpc>
              <a:buFont typeface="Arial"/>
              <a:buChar char="•"/>
            </a:pPr>
            <a:r>
              <a:rPr lang="en-US" sz="6407">
                <a:solidFill>
                  <a:srgbClr val="000000"/>
                </a:solidFill>
                <a:latin typeface="Halant Medium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9244" y="616137"/>
            <a:ext cx="13311340" cy="12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68"/>
              </a:lnSpc>
            </a:pPr>
            <a:r>
              <a:rPr lang="en-US" sz="8702">
                <a:solidFill>
                  <a:srgbClr val="000000"/>
                </a:solidFill>
                <a:latin typeface="HK Grotesk Bold"/>
              </a:rPr>
              <a:t>Agenda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185645">
            <a:off x="-3517281" y="2203951"/>
            <a:ext cx="9901401" cy="88122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49400" y="5143500"/>
            <a:ext cx="13656983" cy="10448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447366">
            <a:off x="13791084" y="5462669"/>
            <a:ext cx="1517793" cy="14513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69304" y="7739827"/>
            <a:ext cx="13500257" cy="180917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558871" y="7965375"/>
            <a:ext cx="2729129" cy="25858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4399" y="573901"/>
            <a:ext cx="5307614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8206" y="1433683"/>
            <a:ext cx="13664854" cy="297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660" indent="-349830" lvl="1">
              <a:lnSpc>
                <a:spcPts val="6027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On comparing both the all the models, the ensemble of CLIP and ViT gave the highest score on Kaggle competition after successful submission</a:t>
            </a:r>
          </a:p>
          <a:p>
            <a:pPr marL="699660" indent="-349830" lvl="1">
              <a:lnSpc>
                <a:spcPts val="6027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Final embeddings = 0.25*(CLIP embeddings) + 0.75*(Custom ViT embeddings)</a:t>
            </a:r>
          </a:p>
        </p:txBody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5017281">
            <a:off x="7304671" y="971407"/>
            <a:ext cx="1811240" cy="17161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10567437">
            <a:off x="16136019" y="6825098"/>
            <a:ext cx="3789612" cy="362381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8446" y="795415"/>
            <a:ext cx="5446971" cy="103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>
                    <a:alpha val="83922"/>
                  </a:srgbClr>
                </a:solidFill>
                <a:latin typeface="HK Grotesk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275" y="2538096"/>
            <a:ext cx="16636308" cy="640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660" indent="-349830" lvl="1">
              <a:lnSpc>
                <a:spcPts val="4536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Objective</a:t>
            </a:r>
            <a:r>
              <a:rPr lang="en-US" sz="3240" spc="-32">
                <a:solidFill>
                  <a:srgbClr val="FFFFFF"/>
                </a:solidFill>
                <a:latin typeface="Assistant Regular"/>
              </a:rPr>
              <a:t>: We aimed to reverse the text-to-image generative process using the Stable Diffusion 2.0 model.</a:t>
            </a:r>
          </a:p>
          <a:p>
            <a:pPr marL="699660" indent="-349830" lvl="1">
              <a:lnSpc>
                <a:spcPts val="5411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Approach</a:t>
            </a:r>
            <a:r>
              <a:rPr lang="en-US" sz="3240" spc="-32">
                <a:solidFill>
                  <a:srgbClr val="FFFFFF"/>
                </a:solidFill>
                <a:latin typeface="Assistant Regular"/>
              </a:rPr>
              <a:t>: Our ensemble model combined the CLIP Interrogator and a Custom Vision Transformer.</a:t>
            </a:r>
          </a:p>
          <a:p>
            <a:pPr marL="699660" indent="-349830" lvl="1">
              <a:lnSpc>
                <a:spcPts val="4536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Performance</a:t>
            </a:r>
            <a:r>
              <a:rPr lang="en-US" sz="3240" spc="-32">
                <a:solidFill>
                  <a:srgbClr val="FFFFFF"/>
                </a:solidFill>
                <a:latin typeface="Assistant Regular"/>
              </a:rPr>
              <a:t>: We achieved a score of 0.53751, ranking #643 on the Kaggle leaderboard.</a:t>
            </a:r>
          </a:p>
          <a:p>
            <a:pPr marL="699660" indent="-349830" lvl="1">
              <a:lnSpc>
                <a:spcPts val="7453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 Bold"/>
              </a:rPr>
              <a:t>Key Insights</a:t>
            </a:r>
            <a:r>
              <a:rPr lang="en-US" sz="3240" spc="-32">
                <a:solidFill>
                  <a:srgbClr val="FFFFFF"/>
                </a:solidFill>
                <a:latin typeface="Assistant Regular"/>
              </a:rPr>
              <a:t>: Our work revealed insights into the reversibility of text-to-image models and the latent relationships between text prompts and images.</a:t>
            </a:r>
          </a:p>
          <a:p>
            <a:pPr marL="699660" indent="-349830" lvl="1">
              <a:lnSpc>
                <a:spcPts val="6189"/>
              </a:lnSpc>
              <a:buFont typeface="Arial"/>
              <a:buChar char="•"/>
            </a:pPr>
            <a:r>
              <a:rPr lang="en-US" sz="3240" spc="-32">
                <a:solidFill>
                  <a:srgbClr val="FFFFFF"/>
                </a:solidFill>
                <a:latin typeface="Assistant Regular"/>
              </a:rPr>
              <a:t>This project highlights the potential of ensemble models and customized architectures to tackle complex tasks like reversing text-to-image generative processes.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378125">
            <a:off x="12070219" y="-1362141"/>
            <a:ext cx="4943405" cy="57231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57920" y="672508"/>
            <a:ext cx="1378400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A6A6A6"/>
                </a:solidFill>
                <a:latin typeface="HK Grotesk Medium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0147" y="2754742"/>
            <a:ext cx="16205670" cy="5587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7046" indent="-443523" lvl="1">
              <a:lnSpc>
                <a:spcPts val="7436"/>
              </a:lnSpc>
              <a:buFont typeface="Arial"/>
              <a:buChar char="•"/>
            </a:pPr>
            <a:r>
              <a:rPr lang="en-US" sz="4108" spc="-41">
                <a:solidFill>
                  <a:srgbClr val="D9D9D9"/>
                </a:solidFill>
                <a:latin typeface="Assistant Regular"/>
              </a:rPr>
              <a:t>Stable Diffusion is a deep learning model that generates detailed images based on text descriptions. </a:t>
            </a:r>
          </a:p>
          <a:p>
            <a:pPr marL="887046" indent="-443523" lvl="1">
              <a:lnSpc>
                <a:spcPts val="7436"/>
              </a:lnSpc>
              <a:buFont typeface="Arial"/>
              <a:buChar char="•"/>
            </a:pPr>
            <a:r>
              <a:rPr lang="en-US" sz="4108" spc="-41">
                <a:solidFill>
                  <a:srgbClr val="D9D9D9"/>
                </a:solidFill>
                <a:latin typeface="Assistant Regular"/>
              </a:rPr>
              <a:t>It can also be used for tasks like inpainting and outpainting. </a:t>
            </a:r>
          </a:p>
          <a:p>
            <a:pPr marL="887048" indent="-443524" lvl="1">
              <a:lnSpc>
                <a:spcPts val="7436"/>
              </a:lnSpc>
              <a:buFont typeface="Arial"/>
              <a:buChar char="•"/>
            </a:pPr>
            <a:r>
              <a:rPr lang="en-US" sz="4108" spc="-41">
                <a:solidFill>
                  <a:srgbClr val="D9D9D9"/>
                </a:solidFill>
                <a:latin typeface="Assistant Regular"/>
              </a:rPr>
              <a:t>The model was developed by Stability AI in collaboration with academic researchers and non-profit organizations.</a:t>
            </a:r>
          </a:p>
          <a:p>
            <a:pPr>
              <a:lnSpc>
                <a:spcPts val="743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58141" y="2003031"/>
            <a:ext cx="7210235" cy="160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2"/>
              </a:lnSpc>
            </a:pPr>
            <a:r>
              <a:rPr lang="en-US" sz="5383">
                <a:solidFill>
                  <a:srgbClr val="731F7D"/>
                </a:solidFill>
                <a:latin typeface="HK Grotesk Bold"/>
              </a:rPr>
              <a:t>Image generated by stable diffusion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58141" y="5883893"/>
            <a:ext cx="7429859" cy="134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5"/>
              </a:lnSpc>
              <a:spcBef>
                <a:spcPct val="0"/>
              </a:spcBef>
            </a:pPr>
            <a:r>
              <a:rPr lang="en-US" sz="3896" spc="-38">
                <a:solidFill>
                  <a:srgbClr val="000000"/>
                </a:solidFill>
                <a:latin typeface="Assistant Regular Bold"/>
              </a:rPr>
              <a:t>"</a:t>
            </a:r>
            <a:r>
              <a:rPr lang="en-US" sz="3896" spc="-38">
                <a:solidFill>
                  <a:srgbClr val="000000"/>
                </a:solidFill>
                <a:latin typeface="Assistant Regular Bold"/>
              </a:rPr>
              <a:t>a photograph of an astronaut </a:t>
            </a:r>
          </a:p>
          <a:p>
            <a:pPr>
              <a:lnSpc>
                <a:spcPts val="5455"/>
              </a:lnSpc>
              <a:spcBef>
                <a:spcPct val="0"/>
              </a:spcBef>
            </a:pPr>
            <a:r>
              <a:rPr lang="en-US" sz="3896" spc="-38">
                <a:solidFill>
                  <a:srgbClr val="000000"/>
                </a:solidFill>
                <a:latin typeface="Assistant Regular Bold"/>
              </a:rPr>
              <a:t>riding a horse"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58141" y="5076825"/>
            <a:ext cx="11823703" cy="58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5"/>
              </a:lnSpc>
              <a:spcBef>
                <a:spcPct val="0"/>
              </a:spcBef>
            </a:pPr>
            <a:r>
              <a:rPr lang="en-US" sz="3396" spc="-33">
                <a:solidFill>
                  <a:srgbClr val="93571D"/>
                </a:solidFill>
                <a:latin typeface="Assistant Regular Bold"/>
              </a:rPr>
              <a:t>Prompt used :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396" t="0" r="396" b="0"/>
          <a:stretch>
            <a:fillRect/>
          </a:stretch>
        </p:blipFill>
        <p:spPr>
          <a:xfrm flipH="false" flipV="false" rot="-555221">
            <a:off x="11371619" y="7774265"/>
            <a:ext cx="7824542" cy="701952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9088749">
            <a:off x="9355345" y="-761698"/>
            <a:ext cx="2440941" cy="23127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383" r="1699" b="383"/>
          <a:stretch>
            <a:fillRect/>
          </a:stretch>
        </p:blipFill>
        <p:spPr>
          <a:xfrm flipH="false" flipV="false" rot="0">
            <a:off x="0" y="0"/>
            <a:ext cx="10190305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737717" y="7024205"/>
            <a:ext cx="2605188" cy="24684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1213644" y="-550315"/>
            <a:ext cx="5225712" cy="465088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313119">
            <a:off x="3291026" y="3087831"/>
            <a:ext cx="5693252" cy="544417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96603" y="3659712"/>
            <a:ext cx="9738921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Image to Prompts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4042" y="1182896"/>
            <a:ext cx="7841006" cy="85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681"/>
              </a:lnSpc>
              <a:spcBef>
                <a:spcPct val="0"/>
              </a:spcBef>
            </a:pPr>
            <a:r>
              <a:rPr lang="en-US" sz="5662">
                <a:solidFill>
                  <a:srgbClr val="FFFFFF">
                    <a:alpha val="60000"/>
                  </a:srgbClr>
                </a:solidFill>
                <a:latin typeface="HK Grotesk Bold"/>
              </a:rPr>
              <a:t>Goal of Competition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11" r="0" b="911"/>
          <a:stretch>
            <a:fillRect/>
          </a:stretch>
        </p:blipFill>
        <p:spPr>
          <a:xfrm flipH="false" flipV="false" rot="0">
            <a:off x="-331842" y="-1289268"/>
            <a:ext cx="18951684" cy="39191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9000"/>
          </a:blip>
          <a:srcRect l="0" t="0" r="0" b="0"/>
          <a:stretch>
            <a:fillRect/>
          </a:stretch>
        </p:blipFill>
        <p:spPr>
          <a:xfrm flipH="false" flipV="false" rot="313119">
            <a:off x="14644826" y="6097731"/>
            <a:ext cx="5693252" cy="54441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35409"/>
            <a:ext cx="7745403" cy="195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2"/>
              </a:lnSpc>
            </a:pPr>
            <a:r>
              <a:rPr lang="en-US" sz="6493">
                <a:solidFill>
                  <a:srgbClr val="000000"/>
                </a:solidFill>
                <a:latin typeface="HK Grotesk Medium Bold"/>
              </a:rPr>
              <a:t>Competition</a:t>
            </a:r>
          </a:p>
          <a:p>
            <a:pPr algn="just" marL="0" indent="0" lvl="0">
              <a:lnSpc>
                <a:spcPts val="7662"/>
              </a:lnSpc>
              <a:spcBef>
                <a:spcPct val="0"/>
              </a:spcBef>
            </a:pPr>
            <a:r>
              <a:rPr lang="en-US" sz="6493">
                <a:solidFill>
                  <a:srgbClr val="000000"/>
                </a:solidFill>
                <a:latin typeface="HK Grotesk Medium Bold"/>
              </a:rPr>
              <a:t>overview &amp; Goal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36592" y="3474885"/>
            <a:ext cx="18458391" cy="5933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30276" indent="-465138" lvl="1">
              <a:lnSpc>
                <a:spcPts val="6764"/>
              </a:lnSpc>
              <a:buFont typeface="Arial"/>
              <a:buChar char="•"/>
            </a:pPr>
            <a:r>
              <a:rPr lang="en-US" sz="4308">
                <a:solidFill>
                  <a:srgbClr val="FFFFFF">
                    <a:alpha val="89804"/>
                  </a:srgbClr>
                </a:solidFill>
                <a:latin typeface="HK Grotesk Medium"/>
              </a:rPr>
              <a:t>To reverse the direction of generative text to image model.</a:t>
            </a:r>
          </a:p>
          <a:p>
            <a:pPr marL="930276" indent="-465138" lvl="1">
              <a:lnSpc>
                <a:spcPts val="6764"/>
              </a:lnSpc>
              <a:buFont typeface="Arial"/>
              <a:buChar char="•"/>
            </a:pPr>
            <a:r>
              <a:rPr lang="en-US" sz="4308">
                <a:solidFill>
                  <a:srgbClr val="FFFFFF">
                    <a:alpha val="89804"/>
                  </a:srgbClr>
                </a:solidFill>
                <a:latin typeface="HK Grotesk Medium"/>
              </a:rPr>
              <a:t>Instead of generating image from prompt, we have to predict prompt from generated image.</a:t>
            </a:r>
          </a:p>
          <a:p>
            <a:pPr marL="930276" indent="-465138" lvl="1">
              <a:lnSpc>
                <a:spcPts val="6764"/>
              </a:lnSpc>
              <a:buFont typeface="Arial"/>
              <a:buChar char="•"/>
            </a:pPr>
            <a:r>
              <a:rPr lang="en-US" sz="4308">
                <a:solidFill>
                  <a:srgbClr val="FFFFFF">
                    <a:alpha val="89804"/>
                  </a:srgbClr>
                </a:solidFill>
                <a:latin typeface="HK Grotesk Medium"/>
              </a:rPr>
              <a:t>Creating a model that can reliably invert diffusion process that generated to a given image.</a:t>
            </a:r>
          </a:p>
          <a:p>
            <a:pPr marL="930276" indent="-465138" lvl="1">
              <a:lnSpc>
                <a:spcPts val="6764"/>
              </a:lnSpc>
              <a:buFont typeface="Arial"/>
              <a:buChar char="•"/>
            </a:pPr>
            <a:r>
              <a:rPr lang="en-US" sz="4308">
                <a:solidFill>
                  <a:srgbClr val="FFFFFF">
                    <a:alpha val="89804"/>
                  </a:srgbClr>
                </a:solidFill>
                <a:latin typeface="HK Grotesk Medium"/>
              </a:rPr>
              <a:t>Text embeddings to the generated prompts to be submitted as deliverables.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490257">
            <a:off x="16862454" y="9645209"/>
            <a:ext cx="2546291" cy="24126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186763" y="1711956"/>
            <a:ext cx="5158791" cy="665212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774093" y="-3734722"/>
            <a:ext cx="7027814" cy="625475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9139" y="223923"/>
            <a:ext cx="9645093" cy="106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3"/>
              </a:lnSpc>
            </a:pPr>
            <a:r>
              <a:rPr lang="en-US" sz="7079">
                <a:solidFill>
                  <a:srgbClr val="4D1354"/>
                </a:solidFill>
                <a:latin typeface="HK Grotesk Bold"/>
              </a:rPr>
              <a:t>Data Sources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9244" y="1711956"/>
            <a:ext cx="9734818" cy="7207997"/>
            <a:chOff x="0" y="0"/>
            <a:chExt cx="12979758" cy="961066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2245485" y="0"/>
              <a:ext cx="7710629" cy="7710629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0" y="8328712"/>
              <a:ext cx="12979758" cy="128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87"/>
                </a:lnSpc>
                <a:spcBef>
                  <a:spcPct val="0"/>
                </a:spcBef>
              </a:pPr>
              <a:r>
                <a:rPr lang="en-US" sz="3209">
                  <a:solidFill>
                    <a:srgbClr val="93571D"/>
                  </a:solidFill>
                  <a:latin typeface="Halant Medium Bold"/>
                </a:rPr>
                <a:t>'</a:t>
              </a:r>
              <a:r>
                <a:rPr lang="en-US" sz="3209">
                  <a:solidFill>
                    <a:srgbClr val="93571D"/>
                  </a:solidFill>
                  <a:latin typeface="Halant Medium Bold"/>
                </a:rPr>
                <a:t>ultrasaurus holding a black bean taco in the woods,</a:t>
              </a:r>
            </a:p>
            <a:p>
              <a:pPr algn="ctr">
                <a:lnSpc>
                  <a:spcPts val="3787"/>
                </a:lnSpc>
                <a:spcBef>
                  <a:spcPct val="0"/>
                </a:spcBef>
              </a:pPr>
              <a:r>
                <a:rPr lang="en-US" sz="3209">
                  <a:solidFill>
                    <a:srgbClr val="93571D"/>
                  </a:solidFill>
                  <a:latin typeface="Halant Medium Bold"/>
                </a:rPr>
                <a:t> near an identical cheneosaurus'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5978" y="577541"/>
            <a:ext cx="6748169" cy="80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7"/>
              </a:lnSpc>
            </a:pPr>
            <a:r>
              <a:rPr lang="en-US" sz="5303">
                <a:solidFill>
                  <a:srgbClr val="000000"/>
                </a:solidFill>
                <a:latin typeface="HK Grotesk Bold"/>
              </a:rPr>
              <a:t>Related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35978" y="2636176"/>
            <a:ext cx="15356065" cy="133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57"/>
              </a:lnSpc>
            </a:pPr>
            <a:r>
              <a:rPr lang="en-US" sz="8274">
                <a:solidFill>
                  <a:srgbClr val="731F7D"/>
                </a:solidFill>
                <a:latin typeface="Halant Medium Italics"/>
              </a:rPr>
              <a:t>CLIP Interrogator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35978" y="4228606"/>
            <a:ext cx="14118112" cy="502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1"/>
              </a:lnSpc>
            </a:pPr>
            <a:r>
              <a:rPr lang="en-US" sz="4793" spc="-47">
                <a:solidFill>
                  <a:srgbClr val="000000"/>
                </a:solidFill>
                <a:latin typeface="Assistant Regular"/>
              </a:rPr>
              <a:t>Contrastive Language Image Pre-training</a:t>
            </a:r>
          </a:p>
          <a:p>
            <a:pPr>
              <a:lnSpc>
                <a:spcPts val="6711"/>
              </a:lnSpc>
            </a:pPr>
          </a:p>
          <a:p>
            <a:pPr>
              <a:lnSpc>
                <a:spcPts val="6711"/>
              </a:lnSpc>
            </a:pPr>
            <a:r>
              <a:rPr lang="en-US" sz="4793" spc="-47">
                <a:solidFill>
                  <a:srgbClr val="000000"/>
                </a:solidFill>
                <a:latin typeface="Assistant Regular Italics"/>
              </a:rPr>
              <a:t>The CLIP Interrogator is a prompt engineering tool that combines OpenAI’s </a:t>
            </a:r>
            <a:r>
              <a:rPr lang="en-US" sz="4793" spc="-47">
                <a:solidFill>
                  <a:srgbClr val="000000"/>
                </a:solidFill>
                <a:latin typeface="Assistant Regular Italics"/>
                <a:hlinkClick r:id="rId2" tooltip="https://openai.com/blog/clip/"/>
              </a:rPr>
              <a:t>CLIP</a:t>
            </a:r>
            <a:r>
              <a:rPr lang="en-US" sz="4793" spc="-47">
                <a:solidFill>
                  <a:srgbClr val="000000"/>
                </a:solidFill>
                <a:latin typeface="Assistant Regular Italics"/>
              </a:rPr>
              <a:t> and Salesforce’s </a:t>
            </a:r>
            <a:r>
              <a:rPr lang="en-US" sz="4793" spc="-47">
                <a:solidFill>
                  <a:srgbClr val="000000"/>
                </a:solidFill>
                <a:latin typeface="Assistant Regular Italics"/>
                <a:hlinkClick r:id="rId3" tooltip="https://blog.salesforceairesearch.com/blip-bootstrapping-language-image-pretraining/"/>
              </a:rPr>
              <a:t>BLIP</a:t>
            </a:r>
            <a:r>
              <a:rPr lang="en-US" sz="4793" spc="-47">
                <a:solidFill>
                  <a:srgbClr val="000000"/>
                </a:solidFill>
                <a:latin typeface="Assistant Regular Italics"/>
              </a:rPr>
              <a:t> to optimize text prompts to match a given image.</a:t>
            </a:r>
          </a:p>
          <a:p>
            <a:pPr>
              <a:lnSpc>
                <a:spcPts val="6135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3638"/>
          <a:stretch>
            <a:fillRect/>
          </a:stretch>
        </p:blipFill>
        <p:spPr>
          <a:xfrm flipH="false" flipV="false" rot="0">
            <a:off x="2597944" y="1028700"/>
            <a:ext cx="13092113" cy="566159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-3230404" y="462935"/>
            <a:ext cx="12908564" cy="90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7"/>
              </a:lnSpc>
            </a:pPr>
            <a:r>
              <a:rPr lang="en-US" sz="5972">
                <a:solidFill>
                  <a:srgbClr val="731F7D"/>
                </a:solidFill>
                <a:latin typeface="HK Grotesk Bold"/>
              </a:rPr>
              <a:t>CLIP interrogator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3423" y="6568145"/>
            <a:ext cx="15802093" cy="3702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3512" indent="-376756" lvl="1">
              <a:lnSpc>
                <a:spcPts val="488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Halant Medium"/>
              </a:rPr>
              <a:t>The BLIP model receives an input image and creates a caption. </a:t>
            </a:r>
          </a:p>
          <a:p>
            <a:pPr marL="753512" indent="-376756" lvl="1">
              <a:lnSpc>
                <a:spcPts val="488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Halant Medium"/>
              </a:rPr>
              <a:t>The CLIP model is used for text-image retrieval. CLIP model searches the Prompt database for the top-ranking keywords that match the content of the input image. </a:t>
            </a:r>
          </a:p>
          <a:p>
            <a:pPr marL="753512" indent="-376756" lvl="1">
              <a:lnSpc>
                <a:spcPts val="4886"/>
              </a:lnSpc>
              <a:buFont typeface="Arial"/>
              <a:buChar char="•"/>
            </a:pPr>
            <a:r>
              <a:rPr lang="en-US" sz="3490">
                <a:solidFill>
                  <a:srgbClr val="000000"/>
                </a:solidFill>
                <a:latin typeface="Halant Medium"/>
              </a:rPr>
              <a:t>The caption from BLIP and the top-related words from CLIP will be merged to form the final prompt.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DAFiM0ndKcA</dc:identifier>
  <dcterms:modified xsi:type="dcterms:W3CDTF">2011-08-01T06:04:30Z</dcterms:modified>
  <cp:revision>1</cp:revision>
  <dc:title>Purple and Black Simple Technology Keynote Presentation</dc:title>
</cp:coreProperties>
</file>